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73" r:id="rId4"/>
    <p:sldId id="275" r:id="rId5"/>
    <p:sldId id="279" r:id="rId6"/>
    <p:sldId id="283" r:id="rId7"/>
    <p:sldId id="278" r:id="rId8"/>
    <p:sldId id="290" r:id="rId9"/>
    <p:sldId id="259" r:id="rId10"/>
    <p:sldId id="285" r:id="rId11"/>
    <p:sldId id="294" r:id="rId12"/>
    <p:sldId id="284" r:id="rId13"/>
    <p:sldId id="258" r:id="rId14"/>
    <p:sldId id="287" r:id="rId15"/>
    <p:sldId id="286" r:id="rId16"/>
    <p:sldId id="291" r:id="rId17"/>
    <p:sldId id="288" r:id="rId18"/>
    <p:sldId id="260" r:id="rId19"/>
    <p:sldId id="280" r:id="rId20"/>
    <p:sldId id="261" r:id="rId21"/>
    <p:sldId id="292" r:id="rId22"/>
    <p:sldId id="289" r:id="rId23"/>
    <p:sldId id="267" r:id="rId24"/>
    <p:sldId id="268" r:id="rId25"/>
    <p:sldId id="282" r:id="rId26"/>
    <p:sldId id="262" r:id="rId27"/>
    <p:sldId id="293" r:id="rId28"/>
    <p:sldId id="269" r:id="rId29"/>
    <p:sldId id="27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660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67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50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2069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55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46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0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7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49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1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47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34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6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E8D4A16-FF0B-4F1E-8374-23B6D397FE2E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32505DC-1F5D-4F44-A08F-D33441216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765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8FDB-F402-4D12-934F-72EE2E928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105" y="1265957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US" sz="6000" cap="small" dirty="0"/>
              <a:t>Root Interval Schemas in Rock Music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2EF22-9E68-4724-8CDE-4E1052948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941" y="3935896"/>
            <a:ext cx="7034363" cy="2268628"/>
          </a:xfrm>
        </p:spPr>
        <p:txBody>
          <a:bodyPr>
            <a:normAutofit/>
          </a:bodyPr>
          <a:lstStyle/>
          <a:p>
            <a:r>
              <a:rPr lang="en-US" dirty="0"/>
              <a:t>Jacob Gran, David John Baker</a:t>
            </a:r>
          </a:p>
          <a:p>
            <a:r>
              <a:rPr lang="en-US" dirty="0"/>
              <a:t>Louisiana State University</a:t>
            </a:r>
          </a:p>
          <a:p>
            <a:endParaRPr lang="en-US" dirty="0"/>
          </a:p>
          <a:p>
            <a:r>
              <a:rPr lang="en-US" dirty="0"/>
              <a:t>South Central Society for Music Theory, March 23-24, 2018</a:t>
            </a:r>
          </a:p>
          <a:p>
            <a:r>
              <a:rPr lang="en-US" dirty="0"/>
              <a:t>University of Southern Mississippi, Hattiesburg 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1D78D0-16EB-4999-ACE9-9979F3BE2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950" y="1094825"/>
            <a:ext cx="10053452" cy="466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1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AE5A-66F6-4C66-A631-1FAF077C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Lucky (2013)</a:t>
            </a:r>
            <a:br>
              <a:rPr lang="en-US" dirty="0"/>
            </a:br>
            <a:r>
              <a:rPr lang="en-US" sz="3200" dirty="0"/>
              <a:t>Daft Punk featuring Pharrell Williams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51EDB-EA2A-44F4-A0A9-2BDDDE09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06" y="2411896"/>
            <a:ext cx="8990539" cy="23551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EA03B7-5B1C-4EE1-B9B5-D6374BF66289}"/>
              </a:ext>
            </a:extLst>
          </p:cNvPr>
          <p:cNvSpPr/>
          <p:nvPr/>
        </p:nvSpPr>
        <p:spPr>
          <a:xfrm>
            <a:off x="1736035" y="3419061"/>
            <a:ext cx="8719930" cy="11794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AE5A-66F6-4C66-A631-1FAF077C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Lucky (2013)</a:t>
            </a:r>
            <a:br>
              <a:rPr lang="en-US" dirty="0"/>
            </a:br>
            <a:r>
              <a:rPr lang="en-US" sz="3200" dirty="0"/>
              <a:t>Daft Punk featuring Pharrell Williams</a:t>
            </a:r>
            <a:endParaRPr lang="en-US" dirty="0"/>
          </a:p>
        </p:txBody>
      </p:sp>
      <p:pic>
        <p:nvPicPr>
          <p:cNvPr id="4" name="Get Lucky Clip">
            <a:hlinkClick r:id="" action="ppaction://media"/>
            <a:extLst>
              <a:ext uri="{FF2B5EF4-FFF2-40B4-BE49-F238E27FC236}">
                <a16:creationId xmlns:a16="http://schemas.microsoft.com/office/drawing/2014/main" id="{0D33CF54-3F17-4855-BFC8-CE96C76D494A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64525" y="790025"/>
            <a:ext cx="609600" cy="6096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251EDB-EA2A-44F4-A0A9-2BDDDE091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406" y="2411896"/>
            <a:ext cx="8990539" cy="23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4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6A9C-A5EC-409F-BB39-CE1E4988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Sweet Home Alabama (1974)</a:t>
            </a:r>
            <a:br>
              <a:rPr lang="en-US" dirty="0"/>
            </a:br>
            <a:r>
              <a:rPr lang="en-US" sz="3200" dirty="0" err="1"/>
              <a:t>Lynyrd</a:t>
            </a:r>
            <a:r>
              <a:rPr lang="en-US" sz="3200" dirty="0"/>
              <a:t> </a:t>
            </a:r>
            <a:r>
              <a:rPr lang="en-US" sz="3200" dirty="0" err="1"/>
              <a:t>Skynyrd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3D666-09A5-4199-A38E-5B0EB5AE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59" y="2470554"/>
            <a:ext cx="9458434" cy="19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F39056-2657-42B2-89DF-758003994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466" y="1161085"/>
            <a:ext cx="10454420" cy="50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4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C21F8E-0C9E-4E6C-A3B0-74C920051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265" y="1139688"/>
            <a:ext cx="10394821" cy="50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6A9C-A5EC-409F-BB39-CE1E4988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Sweet Home Alabama (1974)</a:t>
            </a:r>
            <a:br>
              <a:rPr lang="en-US" dirty="0"/>
            </a:br>
            <a:r>
              <a:rPr lang="en-US" sz="3200" dirty="0" err="1"/>
              <a:t>Lynyrd</a:t>
            </a:r>
            <a:r>
              <a:rPr lang="en-US" sz="3200" dirty="0"/>
              <a:t> </a:t>
            </a:r>
            <a:r>
              <a:rPr lang="en-US" sz="3200" dirty="0" err="1"/>
              <a:t>Skynyrd</a:t>
            </a:r>
            <a:endParaRPr lang="en-US" dirty="0"/>
          </a:p>
        </p:txBody>
      </p:sp>
      <p:pic>
        <p:nvPicPr>
          <p:cNvPr id="4" name="Sweet Home Alabama Clip">
            <a:hlinkClick r:id="" action="ppaction://media"/>
            <a:extLst>
              <a:ext uri="{FF2B5EF4-FFF2-40B4-BE49-F238E27FC236}">
                <a16:creationId xmlns:a16="http://schemas.microsoft.com/office/drawing/2014/main" id="{027491F9-732A-4E94-B936-51F3B91DA39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7957" y="790025"/>
            <a:ext cx="609600" cy="609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3D666-09A5-4199-A38E-5B0EB5AE4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459" y="2470554"/>
            <a:ext cx="9458434" cy="19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7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8FDB-F402-4D12-934F-72EE2E928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105" y="1265957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US" sz="6000" cap="small" dirty="0"/>
              <a:t>Root Interval Schemas in Rock Music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2EF22-9E68-4724-8CDE-4E1052948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941" y="3935896"/>
            <a:ext cx="7034363" cy="2268628"/>
          </a:xfrm>
        </p:spPr>
        <p:txBody>
          <a:bodyPr>
            <a:normAutofit/>
          </a:bodyPr>
          <a:lstStyle/>
          <a:p>
            <a:r>
              <a:rPr lang="en-US" dirty="0"/>
              <a:t>Jacob Gran, David John Baker</a:t>
            </a:r>
          </a:p>
          <a:p>
            <a:r>
              <a:rPr lang="en-US" dirty="0"/>
              <a:t>Louisiana State University</a:t>
            </a:r>
          </a:p>
          <a:p>
            <a:endParaRPr lang="en-US" dirty="0"/>
          </a:p>
          <a:p>
            <a:r>
              <a:rPr lang="en-US" dirty="0"/>
              <a:t>South Central Society for Music Theory, March 23-24, 2018</a:t>
            </a:r>
          </a:p>
          <a:p>
            <a:r>
              <a:rPr lang="en-US" dirty="0"/>
              <a:t>University of Southern Mississippi, Hattiesburg 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E5D5A5-683C-4A87-A4FA-E755D1DE1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14" y="278296"/>
            <a:ext cx="6874046" cy="5970090"/>
          </a:xfrm>
        </p:spPr>
      </p:pic>
    </p:spTree>
    <p:extLst>
      <p:ext uri="{BB962C8B-B14F-4D97-AF65-F5344CB8AC3E}">
        <p14:creationId xmlns:p14="http://schemas.microsoft.com/office/powerpoint/2010/main" val="2875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F5E5-445F-4E76-B666-0C1AB29D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Frequent Schemas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7BBCCB-603F-4593-AB41-B8A6EBEB90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64850" y="1964362"/>
          <a:ext cx="2451652" cy="3667814"/>
        </p:xfrm>
        <a:graphic>
          <a:graphicData uri="http://schemas.openxmlformats.org/drawingml/2006/table">
            <a:tbl>
              <a:tblPr firstRow="1" firstCol="1" bandRow="1"/>
              <a:tblGrid>
                <a:gridCol w="1225826">
                  <a:extLst>
                    <a:ext uri="{9D8B030D-6E8A-4147-A177-3AD203B41FA5}">
                      <a16:colId xmlns:a16="http://schemas.microsoft.com/office/drawing/2014/main" val="2757057288"/>
                    </a:ext>
                  </a:extLst>
                </a:gridCol>
                <a:gridCol w="1225826">
                  <a:extLst>
                    <a:ext uri="{9D8B030D-6E8A-4147-A177-3AD203B41FA5}">
                      <a16:colId xmlns:a16="http://schemas.microsoft.com/office/drawing/2014/main" val="4119424155"/>
                    </a:ext>
                  </a:extLst>
                </a:gridCol>
              </a:tblGrid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Schema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019087"/>
                  </a:ext>
                </a:extLst>
              </a:tr>
              <a:tr h="3602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85305"/>
                  </a:ext>
                </a:extLst>
              </a:tr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7-7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1682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6184"/>
                  </a:ext>
                </a:extLst>
              </a:tr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2-5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348364"/>
                  </a:ext>
                </a:extLst>
              </a:tr>
              <a:tr h="3602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10-7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432535"/>
                  </a:ext>
                </a:extLst>
              </a:tr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389474"/>
                  </a:ext>
                </a:extLst>
              </a:tr>
              <a:tr h="3602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7-10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569381"/>
                  </a:ext>
                </a:extLst>
              </a:tr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701405"/>
                  </a:ext>
                </a:extLst>
              </a:tr>
              <a:tr h="3602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7-2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584057"/>
                  </a:ext>
                </a:extLst>
              </a:tr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10-10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127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88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3B7C-7DE8-4691-812E-7E5D5505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Fortunate Son (1969)</a:t>
            </a:r>
            <a:br>
              <a:rPr lang="en-US" dirty="0"/>
            </a:br>
            <a:r>
              <a:rPr lang="en-US" sz="3600" dirty="0"/>
              <a:t>Creedence Clearwater Revival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AC8B2-F6B5-4AC4-886B-FF9A876D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159501"/>
            <a:ext cx="10399845" cy="3154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636482-4AB3-4EFB-A78C-03458FD5DA2E}"/>
              </a:ext>
            </a:extLst>
          </p:cNvPr>
          <p:cNvSpPr/>
          <p:nvPr/>
        </p:nvSpPr>
        <p:spPr>
          <a:xfrm>
            <a:off x="1097769" y="4121424"/>
            <a:ext cx="10031896" cy="11926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3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BE7B-AAC0-47E5-839E-A5E23153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10-7 Breakdown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CCB88-5CE4-4B51-9AE9-CCA7ECDBF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15" y="1580050"/>
            <a:ext cx="5661521" cy="4615699"/>
          </a:xfrm>
        </p:spPr>
      </p:pic>
    </p:spTree>
    <p:extLst>
      <p:ext uri="{BB962C8B-B14F-4D97-AF65-F5344CB8AC3E}">
        <p14:creationId xmlns:p14="http://schemas.microsoft.com/office/powerpoint/2010/main" val="186503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C21F8E-0C9E-4E6C-A3B0-74C920051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265" y="1139688"/>
            <a:ext cx="10394821" cy="50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2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F5E5-445F-4E76-B666-0C1AB29D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Frequent Schemas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E7BBCCB-603F-4593-AB41-B8A6EBEB90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64850" y="1964362"/>
          <a:ext cx="2451652" cy="3667814"/>
        </p:xfrm>
        <a:graphic>
          <a:graphicData uri="http://schemas.openxmlformats.org/drawingml/2006/table">
            <a:tbl>
              <a:tblPr firstRow="1" firstCol="1" bandRow="1"/>
              <a:tblGrid>
                <a:gridCol w="1225826">
                  <a:extLst>
                    <a:ext uri="{9D8B030D-6E8A-4147-A177-3AD203B41FA5}">
                      <a16:colId xmlns:a16="http://schemas.microsoft.com/office/drawing/2014/main" val="2757057288"/>
                    </a:ext>
                  </a:extLst>
                </a:gridCol>
                <a:gridCol w="1225826">
                  <a:extLst>
                    <a:ext uri="{9D8B030D-6E8A-4147-A177-3AD203B41FA5}">
                      <a16:colId xmlns:a16="http://schemas.microsoft.com/office/drawing/2014/main" val="4119424155"/>
                    </a:ext>
                  </a:extLst>
                </a:gridCol>
              </a:tblGrid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Schema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019087"/>
                  </a:ext>
                </a:extLst>
              </a:tr>
              <a:tr h="3602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85305"/>
                  </a:ext>
                </a:extLst>
              </a:tr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7-7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1682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66184"/>
                  </a:ext>
                </a:extLst>
              </a:tr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2-5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1618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348364"/>
                  </a:ext>
                </a:extLst>
              </a:tr>
              <a:tr h="3602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10-7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432535"/>
                  </a:ext>
                </a:extLst>
              </a:tr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389474"/>
                  </a:ext>
                </a:extLst>
              </a:tr>
              <a:tr h="3602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7-10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1148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2569381"/>
                  </a:ext>
                </a:extLst>
              </a:tr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701405"/>
                  </a:ext>
                </a:extLst>
              </a:tr>
              <a:tr h="3602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7-2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584057"/>
                  </a:ext>
                </a:extLst>
              </a:tr>
              <a:tr h="3711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10-10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127173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688821-52C8-465A-B15C-F009C0AF269D}"/>
              </a:ext>
            </a:extLst>
          </p:cNvPr>
          <p:cNvCxnSpPr>
            <a:cxnSpLocks/>
          </p:cNvCxnSpPr>
          <p:nvPr/>
        </p:nvCxnSpPr>
        <p:spPr>
          <a:xfrm>
            <a:off x="3710609" y="3260035"/>
            <a:ext cx="10204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F6C51B-2DBC-4BDA-83EF-0F5DCF67CF69}"/>
              </a:ext>
            </a:extLst>
          </p:cNvPr>
          <p:cNvCxnSpPr>
            <a:cxnSpLocks/>
          </p:cNvCxnSpPr>
          <p:nvPr/>
        </p:nvCxnSpPr>
        <p:spPr>
          <a:xfrm>
            <a:off x="3710609" y="3995531"/>
            <a:ext cx="10204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DAC131-87AD-431C-8E31-B7FCCA198E4B}"/>
              </a:ext>
            </a:extLst>
          </p:cNvPr>
          <p:cNvCxnSpPr>
            <a:cxnSpLocks/>
          </p:cNvCxnSpPr>
          <p:nvPr/>
        </p:nvCxnSpPr>
        <p:spPr>
          <a:xfrm>
            <a:off x="3710609" y="3584713"/>
            <a:ext cx="102041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2BD84D-972F-4A54-AB12-ED621127C269}"/>
              </a:ext>
            </a:extLst>
          </p:cNvPr>
          <p:cNvCxnSpPr>
            <a:cxnSpLocks/>
          </p:cNvCxnSpPr>
          <p:nvPr/>
        </p:nvCxnSpPr>
        <p:spPr>
          <a:xfrm>
            <a:off x="3710609" y="4300331"/>
            <a:ext cx="102041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8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3552-BFA5-49C2-A281-4E4F31A3E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7-10 vs 10-7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C18F37-B795-4F46-A367-CA6176FF8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39" y="1580050"/>
            <a:ext cx="4352037" cy="430629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62793-180F-416B-BFFD-6E1638EE6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99" y="2350167"/>
            <a:ext cx="4109615" cy="33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0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F3F7-E1CB-4C40-8383-129D62F2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Baba </a:t>
            </a:r>
            <a:r>
              <a:rPr lang="en-US" dirty="0" err="1"/>
              <a:t>O’Riley</a:t>
            </a:r>
            <a:r>
              <a:rPr lang="en-US" dirty="0"/>
              <a:t> (1971)</a:t>
            </a:r>
            <a:br>
              <a:rPr lang="en-US" dirty="0"/>
            </a:br>
            <a:r>
              <a:rPr lang="en-US" sz="3600" dirty="0"/>
              <a:t>The Who</a:t>
            </a:r>
          </a:p>
        </p:txBody>
      </p:sp>
      <p:pic>
        <p:nvPicPr>
          <p:cNvPr id="7" name="Baba O'Riley Clip">
            <a:hlinkClick r:id="" action="ppaction://media"/>
            <a:extLst>
              <a:ext uri="{FF2B5EF4-FFF2-40B4-BE49-F238E27FC236}">
                <a16:creationId xmlns:a16="http://schemas.microsoft.com/office/drawing/2014/main" id="{AA60ED05-5708-4A2B-BAF1-71624EF76C4A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0385" y="790025"/>
            <a:ext cx="609600" cy="6096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52A8B6-FB68-4B3B-A87A-8CFA27DEF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301" y="2034540"/>
            <a:ext cx="82867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5F9C-EA76-49E8-9B9A-497D68EB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Frequent Schemas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F9783B-5478-4C62-84AD-43E3E28F8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500556"/>
              </p:ext>
            </p:extLst>
          </p:nvPr>
        </p:nvGraphicFramePr>
        <p:xfrm>
          <a:off x="4878101" y="1868555"/>
          <a:ext cx="2370838" cy="4015408"/>
        </p:xfrm>
        <a:graphic>
          <a:graphicData uri="http://schemas.openxmlformats.org/drawingml/2006/table">
            <a:tbl>
              <a:tblPr firstRow="1" firstCol="1" bandRow="1"/>
              <a:tblGrid>
                <a:gridCol w="1185419">
                  <a:extLst>
                    <a:ext uri="{9D8B030D-6E8A-4147-A177-3AD203B41FA5}">
                      <a16:colId xmlns:a16="http://schemas.microsoft.com/office/drawing/2014/main" val="2090379844"/>
                    </a:ext>
                  </a:extLst>
                </a:gridCol>
                <a:gridCol w="1185419">
                  <a:extLst>
                    <a:ext uri="{9D8B030D-6E8A-4147-A177-3AD203B41FA5}">
                      <a16:colId xmlns:a16="http://schemas.microsoft.com/office/drawing/2014/main" val="1072271860"/>
                    </a:ext>
                  </a:extLst>
                </a:gridCol>
              </a:tblGrid>
              <a:tr h="509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Schema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610833"/>
                  </a:ext>
                </a:extLst>
              </a:tr>
              <a:tr h="4944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[2,5]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2890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337027"/>
                  </a:ext>
                </a:extLst>
              </a:tr>
              <a:tr h="4944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[7,10]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17325"/>
                  </a:ext>
                </a:extLst>
              </a:tr>
              <a:tr h="4944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2179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731923"/>
                  </a:ext>
                </a:extLst>
              </a:tr>
              <a:tr h="509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7-7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1682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673403"/>
                  </a:ext>
                </a:extLst>
              </a:tr>
              <a:tr h="509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505100"/>
                  </a:ext>
                </a:extLst>
              </a:tr>
              <a:tr h="4944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7-2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573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6150"/>
                  </a:ext>
                </a:extLst>
              </a:tr>
              <a:tr h="509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10-10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35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35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0D3A-38AE-4ADC-AA4A-001C9AFA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Bach vs Rock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9E15FF-D5CF-4475-B63E-EDA9EF5C4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91" y="1580050"/>
            <a:ext cx="4681653" cy="4059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EE804-E500-4393-8823-73F21CF44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64" y="1574905"/>
            <a:ext cx="4687587" cy="40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5F52-3018-45D0-9E87-7AD220C7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3A8AE9-405D-4571-83A9-1C2AF60CE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324" y="1580050"/>
            <a:ext cx="11084704" cy="28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1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8FDB-F402-4D12-934F-72EE2E928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105" y="1265957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US" sz="6000" cap="small" dirty="0"/>
              <a:t>Root Interval Schemas in Rock Music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2EF22-9E68-4724-8CDE-4E1052948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941" y="3935896"/>
            <a:ext cx="7034363" cy="2268628"/>
          </a:xfrm>
        </p:spPr>
        <p:txBody>
          <a:bodyPr>
            <a:normAutofit/>
          </a:bodyPr>
          <a:lstStyle/>
          <a:p>
            <a:r>
              <a:rPr lang="en-US" dirty="0"/>
              <a:t>Jacob Gran, David John Baker</a:t>
            </a:r>
          </a:p>
          <a:p>
            <a:r>
              <a:rPr lang="en-US" dirty="0"/>
              <a:t>Louisiana State University</a:t>
            </a:r>
          </a:p>
          <a:p>
            <a:endParaRPr lang="en-US" dirty="0"/>
          </a:p>
          <a:p>
            <a:r>
              <a:rPr lang="en-US" dirty="0"/>
              <a:t>South Central Society for Music Theory, March 23-24, 2018</a:t>
            </a:r>
          </a:p>
          <a:p>
            <a:r>
              <a:rPr lang="en-US" dirty="0"/>
              <a:t>University of Southern Mississippi, Hattiesburg 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7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635A-510D-4327-86D2-EA58896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9AE8-F31C-4B73-8EA2-A0E0FAA4A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Acevedo, Stefanie. 2018. “Formal and Harmonic Schemata of Popular Music: An Empirical Investigation of Analytical Patterns and 	their Mental Representations.” Unpublished doctoral dissertation, Yale University.</a:t>
            </a:r>
          </a:p>
          <a:p>
            <a:pPr marL="36900" indent="0">
              <a:buNone/>
            </a:pPr>
            <a:r>
              <a:rPr lang="en-US" dirty="0" err="1">
                <a:effectLst/>
              </a:rPr>
              <a:t>Biamonte</a:t>
            </a:r>
            <a:r>
              <a:rPr lang="en-US" dirty="0">
                <a:effectLst/>
              </a:rPr>
              <a:t>, Nicole. 2010. “Triadic Modal and Pentatonic Patterns in Rock Music.” </a:t>
            </a:r>
            <a:r>
              <a:rPr lang="en-US" i="1" dirty="0">
                <a:effectLst/>
              </a:rPr>
              <a:t>Music Theory Spectrum</a:t>
            </a:r>
            <a:r>
              <a:rPr lang="en-US" dirty="0">
                <a:effectLst/>
              </a:rPr>
              <a:t> 32 no. 2 (Fall): 95-110.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Burgoyne, J.A., Wild, J., and </a:t>
            </a:r>
            <a:r>
              <a:rPr lang="en-US" dirty="0" err="1">
                <a:effectLst/>
              </a:rPr>
              <a:t>Fujinaga</a:t>
            </a:r>
            <a:r>
              <a:rPr lang="en-US" dirty="0">
                <a:effectLst/>
              </a:rPr>
              <a:t>, I. 2011. “An Expert Ground-Truth Set for Audio Chord Recognition 	and Music Analysis.” 	</a:t>
            </a:r>
            <a:r>
              <a:rPr lang="en-US" i="1" dirty="0">
                <a:effectLst/>
              </a:rPr>
              <a:t>ISMIR</a:t>
            </a:r>
            <a:r>
              <a:rPr lang="en-US" dirty="0">
                <a:effectLst/>
              </a:rPr>
              <a:t> 2011, 633-638.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De </a:t>
            </a:r>
            <a:r>
              <a:rPr lang="en-US" dirty="0" err="1">
                <a:effectLst/>
              </a:rPr>
              <a:t>Clercq</a:t>
            </a:r>
            <a:r>
              <a:rPr lang="en-US" dirty="0">
                <a:effectLst/>
              </a:rPr>
              <a:t>, Trevor, and David </a:t>
            </a:r>
            <a:r>
              <a:rPr lang="en-US" dirty="0" err="1">
                <a:effectLst/>
              </a:rPr>
              <a:t>Temperley</a:t>
            </a:r>
            <a:r>
              <a:rPr lang="en-US" dirty="0">
                <a:effectLst/>
              </a:rPr>
              <a:t>. 2011. “A Corpus Analysis of Rock Harmony.” </a:t>
            </a:r>
            <a:r>
              <a:rPr lang="en-US" i="1" dirty="0">
                <a:effectLst/>
              </a:rPr>
              <a:t>Popular Music</a:t>
            </a:r>
            <a:r>
              <a:rPr lang="en-US" dirty="0">
                <a:effectLst/>
              </a:rPr>
              <a:t> 30 no. 1: 47-	70.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Hughes, Bryn. 2011. “Harmonic Expectation in Twelve-Bar Blues Progressions.” PhD diss., Florida State University. 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Nobile, Drew. 2016. “Harmonic Function in Rock Music: A Syntactical Approach.” </a:t>
            </a:r>
            <a:r>
              <a:rPr lang="en-US" i="1" dirty="0">
                <a:effectLst/>
              </a:rPr>
              <a:t>Journal of Music Theory</a:t>
            </a:r>
            <a:r>
              <a:rPr lang="en-US" dirty="0">
                <a:effectLst/>
              </a:rPr>
              <a:t> 60 no. 2: 149-180.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Meyer, Leonard B. 1989. </a:t>
            </a:r>
            <a:r>
              <a:rPr lang="en-US" i="1" dirty="0">
                <a:effectLst/>
              </a:rPr>
              <a:t>Style and Music: Theory, History, and Ideology</a:t>
            </a:r>
            <a:r>
              <a:rPr lang="en-US" dirty="0">
                <a:effectLst/>
              </a:rPr>
              <a:t>. Philadelphia: University of Pennsylvania Press.</a:t>
            </a:r>
          </a:p>
          <a:p>
            <a:pPr marL="36900" indent="0">
              <a:buNone/>
            </a:pPr>
            <a:r>
              <a:rPr lang="en-US" dirty="0" err="1">
                <a:effectLst/>
              </a:rPr>
              <a:t>Saffran</a:t>
            </a:r>
            <a:r>
              <a:rPr lang="en-US" dirty="0">
                <a:effectLst/>
              </a:rPr>
              <a:t>, J.R., et al. 1999. “Statistical Learning of Tone Sequences by Human Infants and Adults.” </a:t>
            </a:r>
            <a:r>
              <a:rPr lang="en-US" i="1" dirty="0">
                <a:effectLst/>
              </a:rPr>
              <a:t>Cognition </a:t>
            </a:r>
            <a:r>
              <a:rPr lang="en-US" dirty="0">
                <a:effectLst/>
              </a:rPr>
              <a:t>70 no. 1: 27-52.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Stephenson, Ken. 2002. </a:t>
            </a:r>
            <a:r>
              <a:rPr lang="en-US" i="1" dirty="0">
                <a:effectLst/>
              </a:rPr>
              <a:t>What to Listen for in Rock: A Stylistic Analysis</a:t>
            </a:r>
            <a:r>
              <a:rPr lang="en-US" dirty="0">
                <a:effectLst/>
              </a:rPr>
              <a:t>. New Haven, CT: Yale University Press. 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68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3B7C-7DE8-4691-812E-7E5D5505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Fortunate Son (1969)</a:t>
            </a:r>
            <a:br>
              <a:rPr lang="en-US" dirty="0"/>
            </a:br>
            <a:r>
              <a:rPr lang="en-US" sz="3600" dirty="0"/>
              <a:t>Creedence Clearwater Revival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AC8B2-F6B5-4AC4-886B-FF9A876D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159501"/>
            <a:ext cx="10399845" cy="31546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2945E2-2E81-49BF-BEC2-9A5D5D2C8DC5}"/>
              </a:ext>
            </a:extLst>
          </p:cNvPr>
          <p:cNvSpPr/>
          <p:nvPr/>
        </p:nvSpPr>
        <p:spPr>
          <a:xfrm>
            <a:off x="1126435" y="4320208"/>
            <a:ext cx="9833113" cy="993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3B7C-7DE8-4691-812E-7E5D5505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Fortunate Son (1969)</a:t>
            </a:r>
            <a:br>
              <a:rPr lang="en-US" dirty="0"/>
            </a:br>
            <a:r>
              <a:rPr lang="en-US" sz="3600" dirty="0"/>
              <a:t>Creedence Clearwater Revival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AC8B2-F6B5-4AC4-886B-FF9A876D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2159501"/>
            <a:ext cx="10399845" cy="31546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6372B7-B353-4067-B5DF-8F4DDA9FFDE5}"/>
              </a:ext>
            </a:extLst>
          </p:cNvPr>
          <p:cNvSpPr/>
          <p:nvPr/>
        </p:nvSpPr>
        <p:spPr>
          <a:xfrm>
            <a:off x="1143067" y="4691271"/>
            <a:ext cx="9895217" cy="6228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Fortunate Son Clip">
            <a:hlinkClick r:id="" action="ppaction://media"/>
            <a:extLst>
              <a:ext uri="{FF2B5EF4-FFF2-40B4-BE49-F238E27FC236}">
                <a16:creationId xmlns:a16="http://schemas.microsoft.com/office/drawing/2014/main" id="{D347FE14-37C1-49AE-8C62-7B4FEAC520D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99412" y="790025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328549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8FDB-F402-4D12-934F-72EE2E928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105" y="1265957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US" sz="6000" cap="small" dirty="0"/>
              <a:t>Root Interval Schemas in Rock Music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2EF22-9E68-4724-8CDE-4E1052948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941" y="3935896"/>
            <a:ext cx="7034363" cy="2268628"/>
          </a:xfrm>
        </p:spPr>
        <p:txBody>
          <a:bodyPr>
            <a:normAutofit/>
          </a:bodyPr>
          <a:lstStyle/>
          <a:p>
            <a:r>
              <a:rPr lang="en-US" dirty="0"/>
              <a:t>Jacob Gran, David John Baker</a:t>
            </a:r>
          </a:p>
          <a:p>
            <a:r>
              <a:rPr lang="en-US" dirty="0"/>
              <a:t>Louisiana State University</a:t>
            </a:r>
          </a:p>
          <a:p>
            <a:endParaRPr lang="en-US" dirty="0"/>
          </a:p>
          <a:p>
            <a:r>
              <a:rPr lang="en-US" dirty="0"/>
              <a:t>South Central Society for Music Theory, March 23-24, 2018</a:t>
            </a:r>
          </a:p>
          <a:p>
            <a:r>
              <a:rPr lang="en-US" dirty="0"/>
              <a:t>University of Southern Mississippi, Hattiesburg 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0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3B7C-7DE8-4691-812E-7E5D5505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Fortunate Son (1969)</a:t>
            </a:r>
            <a:br>
              <a:rPr lang="en-US" dirty="0"/>
            </a:br>
            <a:r>
              <a:rPr lang="en-US" sz="3600" dirty="0"/>
              <a:t>Creedence Clearwater Revival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AC8B2-F6B5-4AC4-886B-FF9A876D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159501"/>
            <a:ext cx="10399845" cy="31546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6372B7-B353-4067-B5DF-8F4DDA9FFDE5}"/>
              </a:ext>
            </a:extLst>
          </p:cNvPr>
          <p:cNvSpPr/>
          <p:nvPr/>
        </p:nvSpPr>
        <p:spPr>
          <a:xfrm>
            <a:off x="1143067" y="4691271"/>
            <a:ext cx="9895217" cy="6228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3B7C-7DE8-4691-812E-7E5D5505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Fortunate Son (1969)</a:t>
            </a:r>
            <a:br>
              <a:rPr lang="en-US" dirty="0"/>
            </a:br>
            <a:r>
              <a:rPr lang="en-US" sz="3600" dirty="0"/>
              <a:t>Creedence Clearwater Revival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AC8B2-F6B5-4AC4-886B-FF9A876D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159501"/>
            <a:ext cx="10399845" cy="31546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59B185-3E87-4FEF-B9A9-92CEF37CB074}"/>
              </a:ext>
            </a:extLst>
          </p:cNvPr>
          <p:cNvSpPr/>
          <p:nvPr/>
        </p:nvSpPr>
        <p:spPr>
          <a:xfrm>
            <a:off x="2531165" y="4837043"/>
            <a:ext cx="1616765" cy="26504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A0B3F9-A47E-4262-B05C-3F16E7FC48F3}"/>
              </a:ext>
            </a:extLst>
          </p:cNvPr>
          <p:cNvSpPr/>
          <p:nvPr/>
        </p:nvSpPr>
        <p:spPr>
          <a:xfrm>
            <a:off x="8421757" y="4837043"/>
            <a:ext cx="1616765" cy="26504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0A80-C7D8-44F3-BD81-E2C88818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Interval Schema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4EA18-3F71-4F34-B1BA-724B69675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850" y="2286000"/>
            <a:ext cx="5387652" cy="232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AE5A-66F6-4C66-A631-1FAF077C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Lucky (2013)</a:t>
            </a:r>
            <a:br>
              <a:rPr lang="en-US" dirty="0"/>
            </a:br>
            <a:r>
              <a:rPr lang="en-US" sz="3200" dirty="0"/>
              <a:t>Daft Punk featuring Pharrell Williams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51EDB-EA2A-44F4-A0A9-2BDDDE09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06" y="2411896"/>
            <a:ext cx="8990539" cy="23551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EA03B7-5B1C-4EE1-B9B5-D6374BF66289}"/>
              </a:ext>
            </a:extLst>
          </p:cNvPr>
          <p:cNvSpPr/>
          <p:nvPr/>
        </p:nvSpPr>
        <p:spPr>
          <a:xfrm>
            <a:off x="1736035" y="3419061"/>
            <a:ext cx="8719930" cy="11794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3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19954</TotalTime>
  <Words>294</Words>
  <Application>Microsoft Office PowerPoint</Application>
  <PresentationFormat>Widescreen</PresentationFormat>
  <Paragraphs>108</Paragraphs>
  <Slides>29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Calisto MT</vt:lpstr>
      <vt:lpstr>Times New Roman</vt:lpstr>
      <vt:lpstr>Trebuchet MS</vt:lpstr>
      <vt:lpstr>Wingdings 2</vt:lpstr>
      <vt:lpstr>Slate</vt:lpstr>
      <vt:lpstr>Root Interval Schemas in Rock Music</vt:lpstr>
      <vt:lpstr>Fortunate Son (1969) Creedence Clearwater Revival</vt:lpstr>
      <vt:lpstr>Fortunate Son (1969) Creedence Clearwater Revival</vt:lpstr>
      <vt:lpstr>Fortunate Son (1969) Creedence Clearwater Revival</vt:lpstr>
      <vt:lpstr>Root Interval Schemas in Rock Music</vt:lpstr>
      <vt:lpstr>Fortunate Son (1969) Creedence Clearwater Revival</vt:lpstr>
      <vt:lpstr>Fortunate Son (1969) Creedence Clearwater Revival</vt:lpstr>
      <vt:lpstr>Root Interval Schema</vt:lpstr>
      <vt:lpstr>Get Lucky (2013) Daft Punk featuring Pharrell Williams</vt:lpstr>
      <vt:lpstr>PowerPoint Presentation</vt:lpstr>
      <vt:lpstr>Get Lucky (2013) Daft Punk featuring Pharrell Williams</vt:lpstr>
      <vt:lpstr>Get Lucky (2013) Daft Punk featuring Pharrell Williams</vt:lpstr>
      <vt:lpstr>Sweet Home Alabama (1974) Lynyrd Skynyrd</vt:lpstr>
      <vt:lpstr>PowerPoint Presentation</vt:lpstr>
      <vt:lpstr>PowerPoint Presentation</vt:lpstr>
      <vt:lpstr>Sweet Home Alabama (1974) Lynyrd Skynyrd</vt:lpstr>
      <vt:lpstr>Root Interval Schemas in Rock Music</vt:lpstr>
      <vt:lpstr>PowerPoint Presentation</vt:lpstr>
      <vt:lpstr>Most Frequent Schemas</vt:lpstr>
      <vt:lpstr>10-7 Breakdown</vt:lpstr>
      <vt:lpstr>PowerPoint Presentation</vt:lpstr>
      <vt:lpstr>Most Frequent Schemas</vt:lpstr>
      <vt:lpstr>7-10 vs 10-7 Comparison</vt:lpstr>
      <vt:lpstr>Baba O’Riley (1971) The Who</vt:lpstr>
      <vt:lpstr>Most Frequent Schemas</vt:lpstr>
      <vt:lpstr>Bach vs Rock</vt:lpstr>
      <vt:lpstr>PowerPoint Presentation</vt:lpstr>
      <vt:lpstr>Root Interval Schemas in Rock Music</vt:lpstr>
      <vt:lpstr>Selected 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Root Interval Schemas in Rock Music</dc:title>
  <dc:creator>Jacob Gran</dc:creator>
  <cp:lastModifiedBy>Jacob J Gran</cp:lastModifiedBy>
  <cp:revision>45</cp:revision>
  <dcterms:created xsi:type="dcterms:W3CDTF">2018-02-15T16:07:58Z</dcterms:created>
  <dcterms:modified xsi:type="dcterms:W3CDTF">2018-03-22T03:51:16Z</dcterms:modified>
</cp:coreProperties>
</file>